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itter Medium"/>
      <p:regular r:id="rId15"/>
    </p:embeddedFont>
    <p:embeddedFont>
      <p:font typeface="Bitter Medium"/>
      <p:regular r:id="rId16"/>
    </p:embeddedFont>
    <p:embeddedFont>
      <p:font typeface="Bitter Medium"/>
      <p:regular r:id="rId17"/>
    </p:embeddedFont>
    <p:embeddedFont>
      <p:font typeface="Bitter Medium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Индустриализация в СССР: Путь к Мощи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Индустриализация в СССР – это период радикальных экономических преобразований. Он превратил аграрную страну в мощную индустриальную державу. Этот процесс был сложным и противоречивым. Он сопровождался огромными жертвами и небывалым энтузиазмом.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108887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Предпосылки и цели индустриализации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31645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Техническая отсталость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СССР значительно отставал от ведущих мировых держав. Требовалось преодолеть эту отсталость. Это было необходимо для укрепления обороноспособности.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27136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Экономическая независимость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06835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Необходимо было создать собственную промышленность. Это позволило бы не зависеть от импорта. Это также обеспечивало бы суверенитет.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Укрепление власти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852505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Индустриализация должна была укрепить советскую власть. Это достигалось путем создания рабочего класса. Этот класс был опорой режима.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253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Первый пятилетний план: Достижения и жертвы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382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9856" y="3023235"/>
            <a:ext cx="13096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80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38224"/>
            <a:ext cx="29010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Масштабные стройки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428643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Строительство новых заводов и фабрик. Были построены электростанции и шахты. Возводились целые промышленные города.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382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8554" y="3023235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80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382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Трудовой энтузиазм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2864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Люди работали с огромным энтузиазмом. Они верили в светлое будущее. Многие трудились сверхурочно.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0880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3067" y="6173033"/>
            <a:ext cx="18442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80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0880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Тяжелые условия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57844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Жизнь была трудной. Не хватало продовольствия и жилья. Люди жили в бараках.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023" y="592455"/>
            <a:ext cx="13122354" cy="1346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00" spc="-127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Коллективизация и ее влияние на сельское хозяйство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1660803" y="4382929"/>
            <a:ext cx="304216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50"/>
              </a:lnSpc>
              <a:buNone/>
            </a:pPr>
            <a:r>
              <a:rPr lang="en-US" sz="2100" spc="-64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Ликвидация кулачества</a:t>
            </a:r>
            <a:endParaRPr lang="en-US" sz="2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856" y="2369939"/>
            <a:ext cx="4362569" cy="436256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59053" y="4073128"/>
            <a:ext cx="103703" cy="430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50"/>
              </a:lnSpc>
              <a:buNone/>
            </a:pPr>
            <a:r>
              <a:rPr lang="en-US" sz="2100" spc="-64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819561" y="3211473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spc="-64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Создание колхозов</a:t>
            </a:r>
            <a:endParaRPr lang="en-US" sz="21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3856" y="2369939"/>
            <a:ext cx="4362569" cy="436256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24480" y="3164324"/>
            <a:ext cx="140018" cy="430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50"/>
              </a:lnSpc>
              <a:buNone/>
            </a:pPr>
            <a:r>
              <a:rPr lang="en-US" sz="2100" spc="-64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9819561" y="5554266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spc="-64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Голод</a:t>
            </a:r>
            <a:endParaRPr lang="en-US" sz="21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856" y="2369939"/>
            <a:ext cx="4362569" cy="436256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66804" y="5769531"/>
            <a:ext cx="145971" cy="430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50"/>
              </a:lnSpc>
              <a:buNone/>
            </a:pPr>
            <a:r>
              <a:rPr lang="en-US" sz="2100" spc="-64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754023" y="6974800"/>
            <a:ext cx="13122354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spc="-34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Коллективизация была насильственной. Она привела к уничтожению крестьянства. Это вызвало голод и массовые репрессии. Целью было обеспечить индустрию дешевым зерном.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4216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Развитие тяжелой промышленности и ВПК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89988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693676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Металлургия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184094"/>
            <a:ext cx="2291953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Производство стали и чугуна. Это основа для машиностроения. Строительство новых металлургических заводов.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289988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3693676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ВПК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184094"/>
            <a:ext cx="2292072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Развитие военной промышленности. Производство танков и самолетов. Укрепление обороноспособности страны.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289988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3693676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Энергетика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184094"/>
            <a:ext cx="2291953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Строительство электростанций. Обеспечение промышленности энергией. Развитие угольной и нефтяной промышленности.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498" y="612934"/>
            <a:ext cx="7583805" cy="1393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spc="-132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Культурная революция и подготовка кадров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498" y="2340293"/>
            <a:ext cx="1114425" cy="16409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5250" y="2563178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66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Ликбез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15250" y="3045143"/>
            <a:ext cx="6135053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Борьба с неграмотностью. Открытие школ и курсов. Обучение рабочих и крестьян.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498" y="3981212"/>
            <a:ext cx="1114425" cy="19975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15250" y="4204097"/>
            <a:ext cx="2915126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66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Новая интеллигенция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715250" y="4686062"/>
            <a:ext cx="6135053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Подготовка инженеров и ученых. Создание новой советской интеллигенции. Пропаганда коммунистических идей.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6498" y="5978723"/>
            <a:ext cx="1114425" cy="164091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15250" y="6201608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66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Идеология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15250" y="6683573"/>
            <a:ext cx="6135053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Контроль над культурой. Цензура и репрессии. Прославление труда и советского строя.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59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Итоги индустриализации: Преобразование страны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3643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08077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Индустриальная держава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52825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СССР стал индустриальной державой. Была создана мощная промышленность. Обеспечена экономическая независимость.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73643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7080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Урбанизация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198495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Рост городов. Переселение крестьян в города. Изменение социальной структуры общества.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828586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6063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Жертвы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55343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Коллективизация и голод. Репрессии и трудовые лагеря. Огромные человеческие жертвы.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741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706" y="3019782"/>
            <a:ext cx="10741223" cy="618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spc="-117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Уроки индустриализации: Опыт для будущего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303770" y="3935135"/>
            <a:ext cx="22860" cy="3748683"/>
          </a:xfrm>
          <a:prstGeom prst="roundRect">
            <a:avLst>
              <a:gd name="adj" fmla="val 363666"/>
            </a:avLst>
          </a:prstGeom>
          <a:solidFill>
            <a:srgbClr val="E2C8B5"/>
          </a:solidFill>
          <a:ln/>
        </p:spPr>
      </p:sp>
      <p:sp>
        <p:nvSpPr>
          <p:cNvPr id="5" name="Shape 2"/>
          <p:cNvSpPr/>
          <p:nvPr/>
        </p:nvSpPr>
        <p:spPr>
          <a:xfrm>
            <a:off x="6422708" y="4368998"/>
            <a:ext cx="692706" cy="22860"/>
          </a:xfrm>
          <a:prstGeom prst="roundRect">
            <a:avLst>
              <a:gd name="adj" fmla="val 363666"/>
            </a:avLst>
          </a:prstGeom>
          <a:solidFill>
            <a:srgbClr val="E2C8B5"/>
          </a:solidFill>
          <a:ln/>
        </p:spPr>
      </p:sp>
      <p:sp>
        <p:nvSpPr>
          <p:cNvPr id="6" name="Shape 3"/>
          <p:cNvSpPr/>
          <p:nvPr/>
        </p:nvSpPr>
        <p:spPr>
          <a:xfrm>
            <a:off x="7092553" y="4157782"/>
            <a:ext cx="445294" cy="445294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58050" y="4231958"/>
            <a:ext cx="114300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spc="-70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3752493" y="4133017"/>
            <a:ext cx="247411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spc="-58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Планирование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92706" y="4560927"/>
            <a:ext cx="5533906" cy="949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Важность государственного планирования. Необходимость учета ресурсов и потребностей. Плановая экономика.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514987" y="5358527"/>
            <a:ext cx="692706" cy="22860"/>
          </a:xfrm>
          <a:prstGeom prst="roundRect">
            <a:avLst>
              <a:gd name="adj" fmla="val 363666"/>
            </a:avLst>
          </a:prstGeom>
          <a:solidFill>
            <a:srgbClr val="E2C8B5"/>
          </a:solidFill>
          <a:ln/>
        </p:spPr>
      </p:sp>
      <p:sp>
        <p:nvSpPr>
          <p:cNvPr id="11" name="Shape 8"/>
          <p:cNvSpPr/>
          <p:nvPr/>
        </p:nvSpPr>
        <p:spPr>
          <a:xfrm>
            <a:off x="7092553" y="5147310"/>
            <a:ext cx="445294" cy="445294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7928" y="5221486"/>
            <a:ext cx="154424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spc="-70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8403788" y="5122545"/>
            <a:ext cx="247411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spc="-58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Приоритеты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403788" y="5550456"/>
            <a:ext cx="5533906" cy="949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Определение приоритетных отраслей. Концентрация ресурсов на ключевых направлениях. Учет геополитической обстановки.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422708" y="6344126"/>
            <a:ext cx="692706" cy="22860"/>
          </a:xfrm>
          <a:prstGeom prst="roundRect">
            <a:avLst>
              <a:gd name="adj" fmla="val 363666"/>
            </a:avLst>
          </a:prstGeom>
          <a:solidFill>
            <a:srgbClr val="E2C8B5"/>
          </a:solidFill>
          <a:ln/>
        </p:spPr>
      </p:sp>
      <p:sp>
        <p:nvSpPr>
          <p:cNvPr id="16" name="Shape 13"/>
          <p:cNvSpPr/>
          <p:nvPr/>
        </p:nvSpPr>
        <p:spPr>
          <a:xfrm>
            <a:off x="7092553" y="6132909"/>
            <a:ext cx="445294" cy="445294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34714" y="6207085"/>
            <a:ext cx="160973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spc="-70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3752493" y="6108144"/>
            <a:ext cx="247411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spc="-58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Цена прогресса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92706" y="6536055"/>
            <a:ext cx="5533906" cy="949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Недопустимость насилия и репрессий. Важность учета интересов людей. Обеспечение социальной справедливости.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2025-02-11T17:20:57Z</dcterms:created>
  <dcterms:modified xsi:type="dcterms:W3CDTF">2025-02-11T17:20:57Z</dcterms:modified>
</cp:coreProperties>
</file>